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97" r:id="rId2"/>
    <p:sldId id="280" r:id="rId3"/>
    <p:sldId id="279" r:id="rId4"/>
    <p:sldId id="257" r:id="rId5"/>
    <p:sldId id="281" r:id="rId6"/>
    <p:sldId id="256" r:id="rId7"/>
    <p:sldId id="283" r:id="rId8"/>
    <p:sldId id="290" r:id="rId9"/>
    <p:sldId id="291" r:id="rId10"/>
    <p:sldId id="292" r:id="rId11"/>
    <p:sldId id="289" r:id="rId12"/>
    <p:sldId id="293" r:id="rId13"/>
    <p:sldId id="285" r:id="rId14"/>
    <p:sldId id="263" r:id="rId15"/>
    <p:sldId id="261" r:id="rId16"/>
    <p:sldId id="296" r:id="rId17"/>
    <p:sldId id="294" r:id="rId18"/>
    <p:sldId id="295" r:id="rId19"/>
    <p:sldId id="265" r:id="rId20"/>
    <p:sldId id="26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价值主张" id="{9608DE1F-89D3-49D7-80BF-95DA9925CE53}">
          <p14:sldIdLst>
            <p14:sldId id="297"/>
            <p14:sldId id="280"/>
            <p14:sldId id="279"/>
            <p14:sldId id="257"/>
            <p14:sldId id="281"/>
            <p14:sldId id="256"/>
          </p14:sldIdLst>
        </p14:section>
        <p14:section name="原型" id="{3A98BAE3-5DDC-4978-BE6F-2F05A4081CF3}">
          <p14:sldIdLst>
            <p14:sldId id="283"/>
            <p14:sldId id="290"/>
            <p14:sldId id="291"/>
            <p14:sldId id="292"/>
            <p14:sldId id="289"/>
            <p14:sldId id="293"/>
            <p14:sldId id="285"/>
          </p14:sldIdLst>
        </p14:section>
        <p14:section name="API调用与对比" id="{768A8139-C43C-4912-B6BA-A385BE834D92}">
          <p14:sldIdLst>
            <p14:sldId id="263"/>
            <p14:sldId id="261"/>
            <p14:sldId id="296"/>
            <p14:sldId id="294"/>
            <p14:sldId id="295"/>
            <p14:sldId id="265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1476" y="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CAD38-6FDF-4AAD-90C6-6A5269D21D3A}" type="datetimeFigureOut">
              <a:rPr lang="zh-CN" altLang="en-US" smtClean="0"/>
              <a:t>2020/1/8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28906-7D39-494D-BDFC-F7FE4A9D2D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10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28906-7D39-494D-BDFC-F7FE4A9D2DB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38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2A46C3A3-C92C-469B-96B4-9561EFBB7263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5CCED99-D2C7-447F-BCAB-4BF7C1D17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672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3A3-C92C-469B-96B4-9561EFBB7263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ED99-D2C7-447F-BCAB-4BF7C1D17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505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3A3-C92C-469B-96B4-9561EFBB7263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ED99-D2C7-447F-BCAB-4BF7C1D17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399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3A3-C92C-469B-96B4-9561EFBB7263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ED99-D2C7-447F-BCAB-4BF7C1D17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072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3A3-C92C-469B-96B4-9561EFBB7263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ED99-D2C7-447F-BCAB-4BF7C1D17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22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3A3-C92C-469B-96B4-9561EFBB7263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ED99-D2C7-447F-BCAB-4BF7C1D17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131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3A3-C92C-469B-96B4-9561EFBB7263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ED99-D2C7-447F-BCAB-4BF7C1D17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655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3A3-C92C-469B-96B4-9561EFBB7263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ED99-D2C7-447F-BCAB-4BF7C1D17B9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407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3A3-C92C-469B-96B4-9561EFBB7263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ED99-D2C7-447F-BCAB-4BF7C1D17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804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3A3-C92C-469B-96B4-9561EFBB7263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ED99-D2C7-447F-BCAB-4BF7C1D17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425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3A3-C92C-469B-96B4-9561EFBB7263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ED99-D2C7-447F-BCAB-4BF7C1D17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196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3A3-C92C-469B-96B4-9561EFBB7263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ED99-D2C7-447F-BCAB-4BF7C1D17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194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3A3-C92C-469B-96B4-9561EFBB7263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ED99-D2C7-447F-BCAB-4BF7C1D17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57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3A3-C92C-469B-96B4-9561EFBB7263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ED99-D2C7-447F-BCAB-4BF7C1D17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606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3A3-C92C-469B-96B4-9561EFBB7263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ED99-D2C7-447F-BCAB-4BF7C1D17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428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3A3-C92C-469B-96B4-9561EFBB7263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ED99-D2C7-447F-BCAB-4BF7C1D17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42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3A3-C92C-469B-96B4-9561EFBB7263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CED99-D2C7-447F-BCAB-4BF7C1D17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553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A46C3A3-C92C-469B-96B4-9561EFBB7263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CCED99-D2C7-447F-BCAB-4BF7C1D17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1515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情绪追踪</a:t>
            </a:r>
            <a:r>
              <a:rPr lang="en-US" altLang="zh-CN" b="1" dirty="0"/>
              <a:t>APP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智能产品</a:t>
            </a:r>
            <a:r>
              <a:rPr lang="zh-CN" altLang="en-US" dirty="0" smtClean="0"/>
              <a:t>名称</a:t>
            </a:r>
            <a:r>
              <a:rPr lang="en-US" altLang="zh-CN" dirty="0"/>
              <a:t>:</a:t>
            </a:r>
            <a:r>
              <a:rPr lang="en-US" altLang="zh-CN" b="1" dirty="0"/>
              <a:t>Mood Hunter</a:t>
            </a:r>
            <a:r>
              <a:rPr lang="zh-CN" altLang="en-US" b="1" dirty="0"/>
              <a:t>（心轨）</a:t>
            </a: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5341257" y="589696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dirty="0" smtClean="0"/>
              <a:t>   曾拱韬</a:t>
            </a:r>
            <a:endParaRPr lang="en-US" altLang="zh-CN" b="1" dirty="0" smtClean="0"/>
          </a:p>
          <a:p>
            <a:pPr algn="l"/>
            <a:r>
              <a:rPr lang="en-US" altLang="zh-CN" b="1" dirty="0" smtClean="0"/>
              <a:t>171036008</a:t>
            </a:r>
            <a:endParaRPr lang="zh-CN" altLang="en-US" dirty="0"/>
          </a:p>
        </p:txBody>
      </p:sp>
      <p:pic>
        <p:nvPicPr>
          <p:cNvPr id="6" name="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66788" y="10495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95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3048000" y="441117"/>
            <a:ext cx="9144000" cy="1655762"/>
          </a:xfrm>
        </p:spPr>
        <p:txBody>
          <a:bodyPr/>
          <a:lstStyle/>
          <a:p>
            <a:r>
              <a:rPr lang="en-US" altLang="zh-CN" b="1" dirty="0"/>
              <a:t>3</a:t>
            </a:r>
            <a:r>
              <a:rPr lang="en-US" altLang="zh-CN" b="1" dirty="0" smtClean="0"/>
              <a:t>) </a:t>
            </a:r>
            <a:r>
              <a:rPr lang="zh-CN" altLang="en-US" b="1" dirty="0" smtClean="0"/>
              <a:t>设置</a:t>
            </a:r>
            <a:endParaRPr lang="zh-CN" altLang="en-US" b="1" dirty="0"/>
          </a:p>
        </p:txBody>
      </p:sp>
      <p:pic>
        <p:nvPicPr>
          <p:cNvPr id="4098" name="Picture 2" descr="è®¾ç½®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55" y="1019034"/>
            <a:ext cx="8476343" cy="552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56835" y="136317"/>
            <a:ext cx="6096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8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äº§åä¿¡æ¯æ¶æå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28663"/>
            <a:ext cx="11811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2872014" y="264885"/>
            <a:ext cx="9144000" cy="1655762"/>
          </a:xfrm>
        </p:spPr>
        <p:txBody>
          <a:bodyPr/>
          <a:lstStyle/>
          <a:p>
            <a:r>
              <a:rPr lang="en-US" altLang="zh-CN" b="1" dirty="0"/>
              <a:t>1) </a:t>
            </a:r>
            <a:r>
              <a:rPr lang="zh-CN" altLang="en-US" b="1" dirty="0"/>
              <a:t>产品信息架构图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77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äº§ååè½ç»æå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443968"/>
            <a:ext cx="11811000" cy="625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-3176814" y="3757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2) </a:t>
            </a:r>
            <a:r>
              <a:rPr lang="zh-CN" altLang="en-US" b="1" dirty="0"/>
              <a:t>产品功能结构图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703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äº§åä½¿ç¨æµç¨å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455" y="43542"/>
            <a:ext cx="8514670" cy="678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-3259137" y="8525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3) </a:t>
            </a:r>
            <a:r>
              <a:rPr lang="zh-CN" altLang="en-US" b="1" dirty="0"/>
              <a:t>产品使用流程图</a:t>
            </a:r>
          </a:p>
        </p:txBody>
      </p:sp>
    </p:spTree>
    <p:extLst>
      <p:ext uri="{BB962C8B-B14F-4D97-AF65-F5344CB8AC3E}">
        <p14:creationId xmlns:p14="http://schemas.microsoft.com/office/powerpoint/2010/main" val="12029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235200" y="-1498601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3.2 </a:t>
            </a:r>
            <a:r>
              <a:rPr lang="zh-CN" altLang="en-US" sz="4000" dirty="0" smtClean="0"/>
              <a:t>使用比较分析 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187" y="852486"/>
            <a:ext cx="8429625" cy="5572125"/>
          </a:xfrm>
          <a:prstGeom prst="rect">
            <a:avLst/>
          </a:prstGeom>
        </p:spPr>
      </p:pic>
      <p:pic>
        <p:nvPicPr>
          <p:cNvPr id="4" name="对比分析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09638" y="8175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5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231" y="849313"/>
            <a:ext cx="8615185" cy="5595030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-2485693" y="-161265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/>
              <a:t>API</a:t>
            </a:r>
            <a:r>
              <a:rPr lang="zh-CN" altLang="en-US" sz="3200" dirty="0"/>
              <a:t>调用测试</a:t>
            </a:r>
          </a:p>
        </p:txBody>
      </p:sp>
      <p:pic>
        <p:nvPicPr>
          <p:cNvPr id="5" name="Api人脸识别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08038" y="600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5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语音api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47573" y="-73025"/>
            <a:ext cx="609600" cy="609600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8114" y="0"/>
            <a:ext cx="7232665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607" y="1175654"/>
            <a:ext cx="7174393" cy="361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0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5143" y="217715"/>
            <a:ext cx="11872686" cy="6429828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/>
              <a:t>一</a:t>
            </a:r>
            <a:r>
              <a:rPr lang="en-US" altLang="zh-CN" b="1" dirty="0"/>
              <a:t>. API</a:t>
            </a:r>
            <a:r>
              <a:rPr lang="zh-CN" altLang="en-US" b="1" dirty="0"/>
              <a:t>类别的现在及未来发展性</a:t>
            </a:r>
          </a:p>
          <a:p>
            <a:pPr algn="l"/>
            <a:r>
              <a:rPr lang="en-US" altLang="zh-CN" b="1" dirty="0"/>
              <a:t>1) </a:t>
            </a:r>
            <a:r>
              <a:rPr lang="zh-CN" altLang="en-US" b="1" dirty="0"/>
              <a:t>企业发展性</a:t>
            </a:r>
          </a:p>
          <a:p>
            <a:pPr algn="l"/>
            <a:r>
              <a:rPr lang="zh-CN" altLang="en-US" dirty="0"/>
              <a:t>当前使用的</a:t>
            </a:r>
            <a:r>
              <a:rPr lang="en-US" altLang="zh-CN" dirty="0"/>
              <a:t>API</a:t>
            </a:r>
            <a:r>
              <a:rPr lang="zh-CN" altLang="en-US" dirty="0"/>
              <a:t>基于旷视的</a:t>
            </a:r>
            <a:r>
              <a:rPr lang="en-US" altLang="zh-CN" b="1" dirty="0"/>
              <a:t>Face++</a:t>
            </a:r>
            <a:r>
              <a:rPr lang="zh-CN" altLang="en-US" b="1" dirty="0"/>
              <a:t>人脸识别</a:t>
            </a:r>
            <a:r>
              <a:rPr lang="zh-CN" altLang="en-US" dirty="0"/>
              <a:t>、百度自然语言处理的</a:t>
            </a:r>
            <a:r>
              <a:rPr lang="zh-CN" altLang="en-US" b="1" dirty="0"/>
              <a:t>情感倾向识别</a:t>
            </a:r>
            <a:r>
              <a:rPr lang="zh-CN" altLang="en-US" dirty="0"/>
              <a:t>、科大讯飞的</a:t>
            </a:r>
            <a:r>
              <a:rPr lang="zh-CN" altLang="en-US" b="1" dirty="0"/>
              <a:t>语音转写</a:t>
            </a:r>
            <a:r>
              <a:rPr lang="zh-CN" altLang="en-US" dirty="0"/>
              <a:t>。</a:t>
            </a:r>
          </a:p>
          <a:p>
            <a:pPr algn="l"/>
            <a:r>
              <a:rPr lang="zh-CN" altLang="en-US" dirty="0"/>
              <a:t>旷视和百度都是中国人工智能领域的开拓者。其中旷视是基于深度学习算法的计算机视觉算法的引领者，百度</a:t>
            </a:r>
            <a:r>
              <a:rPr lang="en-US" altLang="zh-CN" dirty="0"/>
              <a:t>AI</a:t>
            </a:r>
            <a:r>
              <a:rPr lang="zh-CN" altLang="en-US" dirty="0"/>
              <a:t>专利申请量</a:t>
            </a:r>
            <a:r>
              <a:rPr lang="en-US" altLang="zh-CN" dirty="0"/>
              <a:t>5712</a:t>
            </a:r>
            <a:r>
              <a:rPr lang="zh-CN" altLang="en-US" dirty="0"/>
              <a:t>位列中国第一，在深度学习领域专利申请量位居全球第二。</a:t>
            </a:r>
          </a:p>
          <a:p>
            <a:pPr algn="l"/>
            <a:r>
              <a:rPr lang="zh-CN" altLang="en-US" dirty="0"/>
              <a:t>科大讯飞是国内最大的语音技术提供商，其联手中科院推出了轰动世界的“讯飞输入法”，能直接将用户语音转化为文字，并且识别率高达</a:t>
            </a:r>
            <a:r>
              <a:rPr lang="en-US" altLang="zh-CN" dirty="0"/>
              <a:t>97%</a:t>
            </a:r>
            <a:r>
              <a:rPr lang="zh-CN" altLang="en-US" dirty="0"/>
              <a:t>以上。目前，微信与各语音记录</a:t>
            </a:r>
            <a:r>
              <a:rPr lang="en-US" altLang="zh-CN" dirty="0"/>
              <a:t>APP</a:t>
            </a:r>
            <a:r>
              <a:rPr lang="zh-CN" altLang="en-US" dirty="0"/>
              <a:t>的实时语音转写都由科大讯飞提供技术支持</a:t>
            </a:r>
          </a:p>
          <a:p>
            <a:pPr algn="l"/>
            <a:r>
              <a:rPr lang="en-US" altLang="zh-CN" b="1" dirty="0"/>
              <a:t>2) API</a:t>
            </a:r>
            <a:r>
              <a:rPr lang="zh-CN" altLang="en-US" b="1" dirty="0"/>
              <a:t>前景：</a:t>
            </a:r>
          </a:p>
          <a:p>
            <a:pPr algn="l"/>
            <a:r>
              <a:rPr lang="zh-CN" altLang="en-US" dirty="0"/>
              <a:t>目前，人工智能技术在图像处理领域发展得最好，其中人脸识别是最最成熟、应用最广的一项技术。旷视为美图旗下的美图秀秀</a:t>
            </a:r>
            <a:r>
              <a:rPr lang="en-US" altLang="zh-CN" dirty="0"/>
              <a:t>App</a:t>
            </a:r>
            <a:r>
              <a:rPr lang="zh-CN" altLang="en-US" dirty="0"/>
              <a:t>、美颜相机、美颜手机等一系列软硬件产品提供了人脸识别技术支持</a:t>
            </a:r>
          </a:p>
          <a:p>
            <a:pPr algn="l"/>
            <a:r>
              <a:rPr lang="zh-CN" altLang="en-US" dirty="0"/>
              <a:t>百度自然语言处理部是百度最早成立的部门之一。其中，百度自然语言处理在深度问答方向经过多年打磨，积累了问句理解、答案抽取、观点分析与聚合等方面的一整套技术方案。篇章理解通过篇章结构分析、主体分析、内容标签、情感分析等关键技术实现对文本内容的理解，目前，篇章理解的关键技术已经在搜索、资讯流、糯米等产品中实现应用。在如此多的应用与数据支撑下，情感倾向分析</a:t>
            </a:r>
            <a:r>
              <a:rPr lang="en-US" altLang="zh-CN" dirty="0"/>
              <a:t>API</a:t>
            </a:r>
            <a:r>
              <a:rPr lang="zh-CN" altLang="en-US" dirty="0"/>
              <a:t>的识别与分析能力在未来将会不断提升</a:t>
            </a:r>
          </a:p>
          <a:p>
            <a:pPr algn="l"/>
            <a:endParaRPr lang="zh-CN" altLang="en-US" dirty="0"/>
          </a:p>
        </p:txBody>
      </p:sp>
      <p:pic>
        <p:nvPicPr>
          <p:cNvPr id="2" name="Api发展性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47700" y="3381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3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873829" y="-1571175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2200" b="1" dirty="0"/>
              <a:t>二</a:t>
            </a:r>
            <a:r>
              <a:rPr lang="en-US" altLang="zh-CN" sz="2200" b="1" dirty="0"/>
              <a:t>. </a:t>
            </a:r>
            <a:r>
              <a:rPr lang="zh-CN" altLang="en-US" sz="2200" b="1" dirty="0"/>
              <a:t>输入输出限制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09600" y="1683657"/>
            <a:ext cx="10058400" cy="3918857"/>
          </a:xfrm>
        </p:spPr>
        <p:txBody>
          <a:bodyPr>
            <a:normAutofit/>
          </a:bodyPr>
          <a:lstStyle/>
          <a:p>
            <a:pPr algn="l"/>
            <a:r>
              <a:rPr lang="en-US" altLang="zh-CN" b="1" dirty="0" smtClean="0"/>
              <a:t>QPS</a:t>
            </a:r>
            <a:r>
              <a:rPr lang="zh-CN" altLang="en-US" b="1" dirty="0"/>
              <a:t>并发限制</a:t>
            </a:r>
            <a:r>
              <a:rPr lang="zh-CN" altLang="en-US" dirty="0"/>
              <a:t>： </a:t>
            </a:r>
            <a:endParaRPr lang="en-US" altLang="zh-CN" dirty="0" smtClean="0"/>
          </a:p>
          <a:p>
            <a:pPr algn="l"/>
            <a:r>
              <a:rPr lang="zh-CN" altLang="en-US" b="1" dirty="0" smtClean="0"/>
              <a:t>百</a:t>
            </a:r>
            <a:r>
              <a:rPr lang="zh-CN" altLang="en-US" b="1" dirty="0"/>
              <a:t>度情感倾向</a:t>
            </a:r>
            <a:r>
              <a:rPr lang="en-US" altLang="zh-CN" b="1" dirty="0"/>
              <a:t>API</a:t>
            </a:r>
            <a:r>
              <a:rPr lang="zh-CN" altLang="en-US" dirty="0"/>
              <a:t>：以上两种计费方式在开通付费后，均可保证您 </a:t>
            </a:r>
            <a:r>
              <a:rPr lang="en-US" altLang="zh-CN" dirty="0"/>
              <a:t>20 QPS </a:t>
            </a:r>
            <a:r>
              <a:rPr lang="zh-CN" altLang="en-US" dirty="0"/>
              <a:t>的并发需求，如果并发量无法满足业务需求，可通过工单形式进行商务咨询进行定制提升 </a:t>
            </a:r>
            <a:endParaRPr lang="en-US" altLang="zh-CN" dirty="0" smtClean="0"/>
          </a:p>
          <a:p>
            <a:pPr algn="l"/>
            <a:r>
              <a:rPr lang="en-US" altLang="zh-CN" b="1" dirty="0" smtClean="0"/>
              <a:t>Face</a:t>
            </a:r>
            <a:r>
              <a:rPr lang="en-US" altLang="zh-CN" b="1" dirty="0"/>
              <a:t>++</a:t>
            </a:r>
            <a:r>
              <a:rPr lang="zh-CN" altLang="en-US" b="1" dirty="0"/>
              <a:t>人脸识别</a:t>
            </a:r>
            <a:r>
              <a:rPr lang="en-US" altLang="zh-CN" b="1" dirty="0"/>
              <a:t>API</a:t>
            </a:r>
            <a:r>
              <a:rPr lang="zh-CN" altLang="en-US" dirty="0"/>
              <a:t>：按量计费时，人脸识别</a:t>
            </a:r>
            <a:r>
              <a:rPr lang="en-US" altLang="zh-CN" dirty="0"/>
              <a:t>API</a:t>
            </a:r>
            <a:r>
              <a:rPr lang="zh-CN" altLang="en-US" dirty="0"/>
              <a:t>组（除人脸稠密关键点</a:t>
            </a:r>
            <a:r>
              <a:rPr lang="en-US" altLang="zh-CN" dirty="0"/>
              <a:t>API</a:t>
            </a:r>
            <a:r>
              <a:rPr lang="zh-CN" altLang="en-US" dirty="0"/>
              <a:t>）整组保障</a:t>
            </a:r>
            <a:r>
              <a:rPr lang="en-US" altLang="zh-CN" dirty="0"/>
              <a:t>10QPS</a:t>
            </a:r>
            <a:r>
              <a:rPr lang="zh-CN" altLang="en-US" dirty="0"/>
              <a:t>，开通</a:t>
            </a:r>
            <a:r>
              <a:rPr lang="en-US" altLang="zh-CN" dirty="0"/>
              <a:t>[</a:t>
            </a:r>
            <a:r>
              <a:rPr lang="zh-CN" altLang="en-US" dirty="0"/>
              <a:t>企业认证</a:t>
            </a:r>
            <a:r>
              <a:rPr lang="en-US" altLang="zh-CN" dirty="0"/>
              <a:t>]</a:t>
            </a:r>
            <a:r>
              <a:rPr lang="zh-CN" altLang="en-US" dirty="0"/>
              <a:t>后可翻倍至</a:t>
            </a:r>
            <a:r>
              <a:rPr lang="en-US" altLang="zh-CN" dirty="0"/>
              <a:t>20QPS</a:t>
            </a:r>
            <a:r>
              <a:rPr lang="zh-CN" altLang="en-US" dirty="0"/>
              <a:t>；在包时计费模式下，您可以按月或按天购买指定</a:t>
            </a:r>
            <a:r>
              <a:rPr lang="en-US" altLang="zh-CN" dirty="0"/>
              <a:t>API</a:t>
            </a:r>
            <a:r>
              <a:rPr lang="zh-CN" altLang="en-US" dirty="0"/>
              <a:t>组的</a:t>
            </a:r>
            <a:r>
              <a:rPr lang="en-US" altLang="zh-CN" dirty="0"/>
              <a:t>QPS</a:t>
            </a:r>
            <a:r>
              <a:rPr lang="zh-CN" altLang="en-US" dirty="0"/>
              <a:t>配额，最高</a:t>
            </a:r>
            <a:r>
              <a:rPr lang="en-US" altLang="zh-CN" dirty="0"/>
              <a:t>QPS</a:t>
            </a:r>
            <a:r>
              <a:rPr lang="zh-CN" altLang="en-US" dirty="0"/>
              <a:t>为</a:t>
            </a:r>
            <a:r>
              <a:rPr lang="en-US" altLang="zh-CN" dirty="0"/>
              <a:t>30</a:t>
            </a:r>
            <a:r>
              <a:rPr lang="en-US" altLang="zh-CN" dirty="0" smtClean="0"/>
              <a:t>.</a:t>
            </a:r>
          </a:p>
          <a:p>
            <a:pPr algn="l"/>
            <a:endParaRPr lang="en-US" altLang="zh-CN" dirty="0"/>
          </a:p>
          <a:p>
            <a:pPr algn="l"/>
            <a:r>
              <a:rPr lang="zh-CN" altLang="en-US" b="1" dirty="0"/>
              <a:t>科大讯飞实时语音转写</a:t>
            </a:r>
            <a:r>
              <a:rPr lang="en-US" altLang="zh-CN" b="1" dirty="0"/>
              <a:t>API</a:t>
            </a:r>
            <a:r>
              <a:rPr lang="zh-CN" altLang="en-US" dirty="0"/>
              <a:t>：并发数</a:t>
            </a:r>
            <a:r>
              <a:rPr lang="en-US" altLang="zh-CN" dirty="0"/>
              <a:t>10</a:t>
            </a:r>
            <a:r>
              <a:rPr lang="zh-CN" altLang="en-US" dirty="0"/>
              <a:t>路</a:t>
            </a:r>
          </a:p>
          <a:p>
            <a:pPr algn="l"/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输入输出限制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49300" y="527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4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 descr="https://camo.githubusercontent.com/33c99b37409671a139132f157e27a7cf24ce4195/68747470733a2f2f75706c6f61642d696d616765732e6a69616e7368752e696f2f75706c6f61645f696d616765732f393839333835372d303834366539626565643566373864322e706e673f696d6167654d6f6772322f6175746f2d6f7269656e742f7374726970253743696d61676556696577322f322f772f313234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3" y="2022701"/>
            <a:ext cx="6135530" cy="271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-2815773" y="-16147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/>
              <a:t>百度情感倾向分析</a:t>
            </a:r>
            <a:r>
              <a:rPr lang="en-US" altLang="zh-CN" sz="2200" b="1" dirty="0"/>
              <a:t>API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01058"/>
            <a:ext cx="6014679" cy="4617809"/>
          </a:xfrm>
          <a:prstGeom prst="rect">
            <a:avLst/>
          </a:prstGeom>
        </p:spPr>
      </p:pic>
      <p:pic>
        <p:nvPicPr>
          <p:cNvPr id="2" name="last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47700" y="8175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2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800369"/>
            <a:ext cx="9144000" cy="86939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核心价值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062949"/>
            <a:ext cx="9144000" cy="1655762"/>
          </a:xfrm>
        </p:spPr>
        <p:txBody>
          <a:bodyPr/>
          <a:lstStyle/>
          <a:p>
            <a:pPr algn="l"/>
            <a:r>
              <a:rPr lang="zh-CN" altLang="en-US" b="1" dirty="0"/>
              <a:t>核心价值</a:t>
            </a:r>
            <a:r>
              <a:rPr lang="zh-CN" altLang="en-US" b="1" dirty="0" smtClean="0"/>
              <a:t>宣言 </a:t>
            </a:r>
            <a:r>
              <a:rPr lang="en-US" altLang="zh-CN" b="1" dirty="0" smtClean="0"/>
              <a:t>:</a:t>
            </a:r>
            <a:endParaRPr lang="zh-CN" altLang="en-US" b="1" dirty="0"/>
          </a:p>
          <a:p>
            <a:pPr algn="l"/>
            <a:r>
              <a:rPr lang="zh-CN" altLang="en-US" dirty="0"/>
              <a:t>记录日常生活的情绪</a:t>
            </a:r>
            <a:r>
              <a:rPr lang="zh-CN" altLang="en-US"/>
              <a:t>和</a:t>
            </a:r>
            <a:r>
              <a:rPr lang="zh-CN" altLang="en-US" smtClean="0"/>
              <a:t>与</a:t>
            </a:r>
            <a:r>
              <a:rPr lang="zh-CN" altLang="en-US"/>
              <a:t>感情</a:t>
            </a:r>
            <a:r>
              <a:rPr lang="zh-CN" altLang="en-US" smtClean="0"/>
              <a:t>生活</a:t>
            </a:r>
            <a:r>
              <a:rPr lang="zh-CN" altLang="en-US" dirty="0"/>
              <a:t>，记录生活留念美好瞬间，情绪复盘加深自我认识来控制情绪</a:t>
            </a:r>
          </a:p>
          <a:p>
            <a:pPr algn="l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5" y="3718711"/>
            <a:ext cx="3905250" cy="1800225"/>
          </a:xfrm>
          <a:prstGeom prst="rect">
            <a:avLst/>
          </a:prstGeom>
        </p:spPr>
      </p:pic>
      <p:pic>
        <p:nvPicPr>
          <p:cNvPr id="4" name="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36613" y="2524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2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07" y="130628"/>
            <a:ext cx="8780568" cy="6513059"/>
          </a:xfrm>
          <a:prstGeom prst="rect">
            <a:avLst/>
          </a:prstGeom>
        </p:spPr>
      </p:pic>
      <p:pic>
        <p:nvPicPr>
          <p:cNvPr id="5" name="last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69988" y="2386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0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977219"/>
            <a:ext cx="9144000" cy="90561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用户痛点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964543"/>
            <a:ext cx="9144000" cy="1828800"/>
          </a:xfrm>
        </p:spPr>
        <p:txBody>
          <a:bodyPr>
            <a:no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/>
              <a:t>）经常有各种小情绪，无法很好地控制自己的情绪？通过本</a:t>
            </a:r>
            <a:r>
              <a:rPr lang="en-US" altLang="zh-CN" dirty="0"/>
              <a:t>APP</a:t>
            </a:r>
            <a:r>
              <a:rPr lang="zh-CN" altLang="en-US" dirty="0"/>
              <a:t>完成情绪记录后，可以查询到自己的情绪记录，以及关于自己情绪的各项数据分析。</a:t>
            </a:r>
          </a:p>
          <a:p>
            <a:r>
              <a:rPr lang="en-US" altLang="zh-CN" dirty="0" smtClean="0"/>
              <a:t>2</a:t>
            </a:r>
            <a:r>
              <a:rPr lang="zh-CN" altLang="en-US" dirty="0"/>
              <a:t>）精神疾病患者可以轻松记录自己的情绪变化，形成月度情绪曲线，协助监测病情</a:t>
            </a:r>
            <a:r>
              <a:rPr lang="zh-CN" altLang="en-US" dirty="0" smtClean="0"/>
              <a:t>发展</a:t>
            </a:r>
            <a:endParaRPr lang="zh-CN" altLang="en-US" dirty="0"/>
          </a:p>
        </p:txBody>
      </p:sp>
      <p:pic>
        <p:nvPicPr>
          <p:cNvPr id="4" name="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63588" y="10937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4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58797"/>
            <a:ext cx="9144000" cy="978041"/>
          </a:xfrm>
        </p:spPr>
        <p:txBody>
          <a:bodyPr/>
          <a:lstStyle/>
          <a:p>
            <a:r>
              <a:rPr lang="zh-CN" altLang="en-US" dirty="0" smtClean="0"/>
              <a:t>加值宣言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351313"/>
            <a:ext cx="9144000" cy="3280229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便捷</a:t>
            </a:r>
            <a:r>
              <a:rPr lang="zh-CN" altLang="en-US" b="1" dirty="0"/>
              <a:t>性与认知智能</a:t>
            </a:r>
            <a:endParaRPr lang="zh-CN" altLang="en-US" dirty="0"/>
          </a:p>
          <a:p>
            <a:pPr algn="l"/>
            <a:r>
              <a:rPr lang="en-US" altLang="zh-CN" dirty="0" smtClean="0"/>
              <a:t>1. </a:t>
            </a:r>
            <a:r>
              <a:rPr lang="zh-CN" altLang="en-US" dirty="0" smtClean="0"/>
              <a:t>使用</a:t>
            </a:r>
            <a:r>
              <a:rPr lang="zh-CN" altLang="en-US" dirty="0"/>
              <a:t>百度</a:t>
            </a:r>
            <a:r>
              <a:rPr lang="zh-CN" altLang="en-US" b="1" dirty="0"/>
              <a:t>情感倾向分析</a:t>
            </a:r>
            <a:r>
              <a:rPr lang="en-US" altLang="zh-CN" dirty="0"/>
              <a:t>API</a:t>
            </a:r>
            <a:r>
              <a:rPr lang="zh-CN" altLang="en-US" dirty="0"/>
              <a:t>，识别日常记录的文字中的情感倾向，自动判断该文本的情感极性类别并给出相应的置信度，输出三种情感极性标签：积极、消极、中性，快速高效地记录情绪变化</a:t>
            </a:r>
          </a:p>
          <a:p>
            <a:pPr algn="l"/>
            <a:r>
              <a:rPr lang="en-US" altLang="zh-CN" dirty="0" smtClean="0"/>
              <a:t>2. </a:t>
            </a:r>
            <a:r>
              <a:rPr lang="zh-CN" altLang="en-US" dirty="0" smtClean="0"/>
              <a:t>使用</a:t>
            </a:r>
            <a:r>
              <a:rPr lang="en-US" altLang="zh-CN" dirty="0"/>
              <a:t>Face++</a:t>
            </a:r>
            <a:r>
              <a:rPr lang="zh-CN" altLang="en-US" b="1" dirty="0"/>
              <a:t>人脸识别</a:t>
            </a:r>
            <a:r>
              <a:rPr lang="en-US" altLang="zh-CN" dirty="0"/>
              <a:t>API</a:t>
            </a:r>
            <a:r>
              <a:rPr lang="zh-CN" altLang="en-US" dirty="0"/>
              <a:t>，对上传的自拍进行表情分析，自动判断该图片中表情的情感倾向与置信度，输出九种表情标签，提升情绪记录效率</a:t>
            </a:r>
          </a:p>
          <a:p>
            <a:pPr algn="l"/>
            <a:r>
              <a:rPr lang="en-US" altLang="zh-CN" dirty="0" smtClean="0"/>
              <a:t>3. </a:t>
            </a:r>
            <a:r>
              <a:rPr lang="zh-CN" altLang="en-US" dirty="0" smtClean="0"/>
              <a:t>使用</a:t>
            </a:r>
            <a:r>
              <a:rPr lang="zh-CN" altLang="en-US" dirty="0"/>
              <a:t>科大讯飞</a:t>
            </a:r>
            <a:r>
              <a:rPr lang="zh-CN" altLang="en-US" b="1" dirty="0"/>
              <a:t>实时语音转写</a:t>
            </a:r>
            <a:r>
              <a:rPr lang="en-US" altLang="zh-CN" dirty="0"/>
              <a:t>API</a:t>
            </a:r>
            <a:r>
              <a:rPr lang="zh-CN" altLang="en-US" dirty="0"/>
              <a:t>，把录入的语音实时转写为文字，再利用百度</a:t>
            </a:r>
            <a:r>
              <a:rPr lang="zh-CN" altLang="en-US" b="1" dirty="0"/>
              <a:t>情感倾向分析</a:t>
            </a:r>
            <a:r>
              <a:rPr lang="en-US" altLang="zh-CN" dirty="0"/>
              <a:t>API</a:t>
            </a:r>
            <a:r>
              <a:rPr lang="zh-CN" altLang="en-US" dirty="0"/>
              <a:t>进行情感情绪判断，简化情绪记录方式</a:t>
            </a:r>
          </a:p>
        </p:txBody>
      </p:sp>
      <p:pic>
        <p:nvPicPr>
          <p:cNvPr id="4" name="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36385" y="7587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5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890135"/>
            <a:ext cx="9144000" cy="968987"/>
          </a:xfrm>
        </p:spPr>
        <p:txBody>
          <a:bodyPr/>
          <a:lstStyle/>
          <a:p>
            <a:r>
              <a:rPr lang="zh-CN" altLang="en-US" dirty="0"/>
              <a:t>人工智能概率性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512408"/>
            <a:ext cx="9144000" cy="2324477"/>
          </a:xfrm>
        </p:spPr>
        <p:txBody>
          <a:bodyPr>
            <a:noAutofit/>
          </a:bodyPr>
          <a:lstStyle/>
          <a:p>
            <a:pPr algn="l"/>
            <a:r>
              <a:rPr lang="en-US" altLang="zh-CN" dirty="0"/>
              <a:t>- </a:t>
            </a:r>
            <a:r>
              <a:rPr lang="zh-CN" altLang="en-US" dirty="0"/>
              <a:t>用户记录的文本和图像生成的情感标签上置信区间供用户参考，若标签不准确用户可随时手动进行更改</a:t>
            </a:r>
          </a:p>
          <a:p>
            <a:pPr algn="l"/>
            <a:endParaRPr lang="en-US" altLang="zh-CN" dirty="0" smtClean="0"/>
          </a:p>
          <a:p>
            <a:pPr algn="l"/>
            <a:r>
              <a:rPr lang="en-US" altLang="zh-CN" dirty="0" smtClean="0"/>
              <a:t>- </a:t>
            </a:r>
            <a:r>
              <a:rPr lang="zh-CN" altLang="en-US" dirty="0"/>
              <a:t>对于情感倾向的识别出错时，对于普通用户来说并没有太大的影响，但对于要以此作为参考的精神疾病患者来说，不能直接以此作为就诊的参考数据，但对于患者进行自我情绪监控来说，识别上的错误并不会对治疗方案与用药造成影响，仅作为参考使用</a:t>
            </a:r>
          </a:p>
        </p:txBody>
      </p:sp>
      <p:pic>
        <p:nvPicPr>
          <p:cNvPr id="4" name="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63588" y="765028"/>
            <a:ext cx="6096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825160"/>
            <a:ext cx="9144000" cy="104114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需求列表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501" y="2598054"/>
            <a:ext cx="9796622" cy="2795814"/>
          </a:xfrm>
          <a:prstGeom prst="rect">
            <a:avLst/>
          </a:prstGeom>
        </p:spPr>
      </p:pic>
      <p:pic>
        <p:nvPicPr>
          <p:cNvPr id="4" name="需求列表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39360" y="825160"/>
            <a:ext cx="6096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11" y="65314"/>
            <a:ext cx="5247793" cy="67273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6371771" y="-107121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/>
            </a:r>
            <a:br>
              <a:rPr lang="en-US" altLang="zh-CN" sz="4000" dirty="0" smtClean="0"/>
            </a:br>
            <a:r>
              <a:rPr lang="en-US" altLang="zh-CN" sz="4000" b="1" dirty="0"/>
              <a:t>2.1 </a:t>
            </a:r>
            <a:r>
              <a:rPr lang="zh-CN" altLang="en-US" sz="4000" b="1" dirty="0" smtClean="0"/>
              <a:t>交互</a:t>
            </a:r>
            <a:r>
              <a:rPr lang="en-US" altLang="zh-CN" sz="4000" b="1" dirty="0" smtClean="0"/>
              <a:t/>
            </a:r>
            <a:br>
              <a:rPr lang="en-US" altLang="zh-CN" sz="4000" b="1" dirty="0" smtClean="0"/>
            </a:br>
            <a:r>
              <a:rPr lang="zh-CN" altLang="en-US" sz="4000" b="1" dirty="0" smtClean="0"/>
              <a:t>及</a:t>
            </a:r>
            <a:r>
              <a:rPr lang="zh-CN" altLang="en-US" sz="4000" b="1" dirty="0"/>
              <a:t>界面设计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6371771" y="1680813"/>
            <a:ext cx="9144000" cy="1655762"/>
          </a:xfrm>
        </p:spPr>
        <p:txBody>
          <a:bodyPr/>
          <a:lstStyle/>
          <a:p>
            <a:r>
              <a:rPr lang="en-US" altLang="zh-CN" b="1" dirty="0"/>
              <a:t>1) </a:t>
            </a:r>
            <a:r>
              <a:rPr lang="zh-CN" altLang="en-US" b="1" dirty="0"/>
              <a:t>新建日记</a:t>
            </a:r>
            <a:endParaRPr lang="zh-CN" altLang="en-US" dirty="0"/>
          </a:p>
        </p:txBody>
      </p:sp>
      <p:pic>
        <p:nvPicPr>
          <p:cNvPr id="4" name="原型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50207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1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3048000" y="441117"/>
            <a:ext cx="9144000" cy="1655762"/>
          </a:xfrm>
        </p:spPr>
        <p:txBody>
          <a:bodyPr/>
          <a:lstStyle/>
          <a:p>
            <a:r>
              <a:rPr lang="en-US" altLang="zh-CN" b="1" dirty="0"/>
              <a:t>2) </a:t>
            </a:r>
            <a:r>
              <a:rPr lang="zh-CN" altLang="en-US" b="1" dirty="0"/>
              <a:t>查看统计数据</a:t>
            </a:r>
          </a:p>
        </p:txBody>
      </p:sp>
      <p:pic>
        <p:nvPicPr>
          <p:cNvPr id="2050" name="Picture 2" descr="ç»è®¡æ°æ®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443" y="68508"/>
            <a:ext cx="3398385" cy="665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原型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36159" y="113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2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6604001" y="411163"/>
            <a:ext cx="9144000" cy="1655762"/>
          </a:xfrm>
        </p:spPr>
        <p:txBody>
          <a:bodyPr/>
          <a:lstStyle/>
          <a:p>
            <a:r>
              <a:rPr lang="en-US" altLang="zh-CN" b="1" dirty="0"/>
              <a:t>2) </a:t>
            </a:r>
            <a:r>
              <a:rPr lang="zh-CN" altLang="en-US" b="1" dirty="0"/>
              <a:t>日历</a:t>
            </a:r>
          </a:p>
        </p:txBody>
      </p:sp>
      <p:pic>
        <p:nvPicPr>
          <p:cNvPr id="3074" name="Picture 2" descr="æ¥å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581" y="312057"/>
            <a:ext cx="5620837" cy="623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原型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77863" y="411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8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天体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体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TM03457452[[fn=天体]]</Template>
  <TotalTime>6322</TotalTime>
  <Words>731</Words>
  <Application>Microsoft Office PowerPoint</Application>
  <PresentationFormat>宽屏</PresentationFormat>
  <Paragraphs>46</Paragraphs>
  <Slides>20</Slides>
  <Notes>1</Notes>
  <HiddenSlides>0</HiddenSlides>
  <MMClips>17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宋体</vt:lpstr>
      <vt:lpstr>Arial</vt:lpstr>
      <vt:lpstr>Calibri</vt:lpstr>
      <vt:lpstr>Calibri Light</vt:lpstr>
      <vt:lpstr>天体</vt:lpstr>
      <vt:lpstr>情绪追踪APP </vt:lpstr>
      <vt:lpstr>          核心价值</vt:lpstr>
      <vt:lpstr>用户痛点</vt:lpstr>
      <vt:lpstr>加值宣言</vt:lpstr>
      <vt:lpstr>人工智能概率性</vt:lpstr>
      <vt:lpstr>需求列表</vt:lpstr>
      <vt:lpstr> 2.1 交互 及界面设计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3.2 使用比较分析 </vt:lpstr>
      <vt:lpstr>PowerPoint 演示文稿</vt:lpstr>
      <vt:lpstr>PowerPoint 演示文稿</vt:lpstr>
      <vt:lpstr>PowerPoint 演示文稿</vt:lpstr>
      <vt:lpstr>二. 输入输出限制</vt:lpstr>
      <vt:lpstr>PowerPoint 演示文稿</vt:lpstr>
      <vt:lpstr>PowerPoint 演示文稿</vt:lpstr>
    </vt:vector>
  </TitlesOfParts>
  <Company>Win10NeT.COM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XiaZaiMa.COM</dc:creator>
  <cp:lastModifiedBy>XiaZaiMa.COM</cp:lastModifiedBy>
  <cp:revision>83</cp:revision>
  <dcterms:created xsi:type="dcterms:W3CDTF">2019-12-22T15:33:39Z</dcterms:created>
  <dcterms:modified xsi:type="dcterms:W3CDTF">2020-01-08T16:28:00Z</dcterms:modified>
</cp:coreProperties>
</file>